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 id="2147483692" r:id="rId3"/>
  </p:sldMasterIdLst>
  <p:sldIdLst>
    <p:sldId id="260" r:id="rId4"/>
    <p:sldId id="259" r:id="rId5"/>
    <p:sldId id="258" r:id="rId6"/>
    <p:sldId id="257" r:id="rId7"/>
    <p:sldId id="261" r:id="rId8"/>
  </p:sldIdLst>
  <p:sldSz cx="9906000" cy="6858000" type="A4"/>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62" autoAdjust="0"/>
    <p:restoredTop sz="94660"/>
  </p:normalViewPr>
  <p:slideViewPr>
    <p:cSldViewPr snapToGrid="0">
      <p:cViewPr>
        <p:scale>
          <a:sx n="125" d="100"/>
          <a:sy n="125" d="100"/>
        </p:scale>
        <p:origin x="-864" y="-2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4862" y="2115239"/>
            <a:ext cx="3950018" cy="367188"/>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Paan</a:t>
            </a:r>
            <a:r>
              <a:rPr lang="lt-LT" dirty="0" err="1" smtClean="0"/>
              <a:t>traštė</a:t>
            </a:r>
            <a:endParaRPr lang="en-US" dirty="0"/>
          </a:p>
        </p:txBody>
      </p:sp>
      <p:sp>
        <p:nvSpPr>
          <p:cNvPr id="7" name="Title 6"/>
          <p:cNvSpPr>
            <a:spLocks noGrp="1"/>
          </p:cNvSpPr>
          <p:nvPr>
            <p:ph type="title" hasCustomPrompt="1"/>
          </p:nvPr>
        </p:nvSpPr>
        <p:spPr>
          <a:xfrm>
            <a:off x="804863" y="1190759"/>
            <a:ext cx="4666368" cy="1108074"/>
          </a:xfrm>
        </p:spPr>
        <p:txBody>
          <a:bodyPr/>
          <a:lstStyle>
            <a:lvl1pPr>
              <a:defRPr/>
            </a:lvl1pPr>
          </a:lstStyle>
          <a:p>
            <a:r>
              <a:rPr lang="en-US" dirty="0" smtClean="0"/>
              <a:t>P</a:t>
            </a:r>
            <a:r>
              <a:rPr lang="lt-LT" dirty="0" err="1" smtClean="0"/>
              <a:t>ristatymo</a:t>
            </a:r>
            <a:r>
              <a:rPr lang="lt-LT" dirty="0" smtClean="0"/>
              <a:t> p</a:t>
            </a:r>
            <a:r>
              <a:rPr lang="en-US" dirty="0" err="1" smtClean="0"/>
              <a:t>avadinimas</a:t>
            </a:r>
            <a:r>
              <a:rPr lang="lt-LT" dirty="0" smtClean="0"/>
              <a:t/>
            </a:r>
            <a:br>
              <a:rPr lang="lt-LT" dirty="0" smtClean="0"/>
            </a:br>
            <a:endParaRPr lang="lt-LT" dirty="0"/>
          </a:p>
        </p:txBody>
      </p:sp>
    </p:spTree>
    <p:extLst>
      <p:ext uri="{BB962C8B-B14F-4D97-AF65-F5344CB8AC3E}">
        <p14:creationId xmlns:p14="http://schemas.microsoft.com/office/powerpoint/2010/main" val="5180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smtClean="0"/>
              <a:t>Temos</a:t>
            </a:r>
            <a:r>
              <a:rPr lang="en-US" dirty="0" smtClean="0"/>
              <a:t> </a:t>
            </a:r>
            <a:r>
              <a:rPr lang="en-US" dirty="0" err="1" smtClean="0"/>
              <a:t>pavadinimas</a:t>
            </a:r>
            <a:endParaRPr lang="lt-LT" dirty="0"/>
          </a:p>
        </p:txBody>
      </p:sp>
      <p:sp>
        <p:nvSpPr>
          <p:cNvPr id="9" name="Text Placeholder 8"/>
          <p:cNvSpPr>
            <a:spLocks noGrp="1"/>
          </p:cNvSpPr>
          <p:nvPr>
            <p:ph type="body" sz="quarter" idx="10" hasCustomPrompt="1"/>
          </p:nvPr>
        </p:nvSpPr>
        <p:spPr>
          <a:xfrm>
            <a:off x="681039" y="1320800"/>
            <a:ext cx="8543925"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smtClean="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smtClean="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smtClean="0">
                <a:solidFill>
                  <a:srgbClr val="767676"/>
                </a:solidFill>
                <a:latin typeface="Calibri" pitchFamily="34" charset="0"/>
                <a:ea typeface="MS PGothic" pitchFamily="34" charset="-128"/>
              </a:rPr>
              <a:t>Šrifto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dydžiai</a:t>
            </a:r>
            <a:r>
              <a:rPr lang="en-US" altLang="lt-LT" sz="1800" dirty="0" smtClean="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pavadinimui</a:t>
            </a: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temai</a:t>
            </a:r>
            <a:r>
              <a:rPr lang="en-US" altLang="lt-LT" sz="1800" dirty="0" smtClean="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teksto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rašymui</a:t>
            </a:r>
            <a:r>
              <a:rPr lang="en-US" altLang="lt-LT" sz="1800" dirty="0" smtClean="0">
                <a:solidFill>
                  <a:srgbClr val="767676"/>
                </a:solidFill>
                <a:latin typeface="Calibri" pitchFamily="34" charset="0"/>
                <a:ea typeface="MS PGothic" pitchFamily="34" charset="-128"/>
              </a:rPr>
              <a:t> – Calibri Normal 18pt.</a:t>
            </a:r>
          </a:p>
        </p:txBody>
      </p:sp>
    </p:spTree>
    <p:extLst>
      <p:ext uri="{BB962C8B-B14F-4D97-AF65-F5344CB8AC3E}">
        <p14:creationId xmlns:p14="http://schemas.microsoft.com/office/powerpoint/2010/main" val="119029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3" name="Content Placeholder 2"/>
          <p:cNvSpPr>
            <a:spLocks noGrp="1"/>
          </p:cNvSpPr>
          <p:nvPr>
            <p:ph sz="half" idx="1" hasCustomPrompt="1"/>
          </p:nvPr>
        </p:nvSpPr>
        <p:spPr>
          <a:xfrm>
            <a:off x="681037" y="1224492"/>
            <a:ext cx="4189413" cy="4351338"/>
          </a:xfrm>
        </p:spPr>
        <p:txBody>
          <a:bodyPr/>
          <a:lstStyle>
            <a:lvl1pPr>
              <a:defRPr/>
            </a:lvl1pPr>
            <a:lvl2pPr>
              <a:defRPr/>
            </a:lvl2p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Content Placeholder 3"/>
          <p:cNvSpPr>
            <a:spLocks noGrp="1"/>
          </p:cNvSpPr>
          <p:nvPr>
            <p:ph sz="half" idx="2" hasCustomPrompt="1"/>
          </p:nvPr>
        </p:nvSpPr>
        <p:spPr>
          <a:xfrm>
            <a:off x="5035551" y="1224492"/>
            <a:ext cx="4189413" cy="4351338"/>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156869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81038" y="1109134"/>
            <a:ext cx="4596075" cy="2967038"/>
          </a:xfrm>
        </p:spPr>
        <p:txBody>
          <a:bodyPr/>
          <a:lstStyle>
            <a:lvl1pPr marL="0" indent="0">
              <a:buNone/>
              <a:defRPr/>
            </a:lvl1pPr>
          </a:lstStyle>
          <a:p>
            <a:r>
              <a:rPr lang="en-US" dirty="0" err="1" smtClean="0"/>
              <a:t>Nuotrauka</a:t>
            </a:r>
            <a:endParaRPr lang="lt-LT" dirty="0"/>
          </a:p>
        </p:txBody>
      </p:sp>
      <p:sp>
        <p:nvSpPr>
          <p:cNvPr id="9" name="Picture Placeholder 8"/>
          <p:cNvSpPr>
            <a:spLocks noGrp="1"/>
          </p:cNvSpPr>
          <p:nvPr>
            <p:ph type="pic" sz="quarter" idx="14" hasCustomPrompt="1"/>
          </p:nvPr>
        </p:nvSpPr>
        <p:spPr>
          <a:xfrm>
            <a:off x="5413933" y="1109134"/>
            <a:ext cx="3811032" cy="4216078"/>
          </a:xfrm>
        </p:spPr>
        <p:txBody>
          <a:bodyPr/>
          <a:lstStyle>
            <a:lvl1pPr marL="0" indent="0">
              <a:buNone/>
              <a:defRPr/>
            </a:lvl1pPr>
          </a:lstStyle>
          <a:p>
            <a:r>
              <a:rPr lang="en-US" dirty="0" err="1" smtClean="0"/>
              <a:t>Nuotrauka</a:t>
            </a:r>
            <a:endParaRPr lang="lt-LT" dirty="0"/>
          </a:p>
        </p:txBody>
      </p:sp>
      <p:sp>
        <p:nvSpPr>
          <p:cNvPr id="11" name="Picture Placeholder 10"/>
          <p:cNvSpPr>
            <a:spLocks noGrp="1"/>
          </p:cNvSpPr>
          <p:nvPr>
            <p:ph type="pic" sz="quarter" idx="15" hasCustomPrompt="1"/>
          </p:nvPr>
        </p:nvSpPr>
        <p:spPr>
          <a:xfrm>
            <a:off x="681037" y="4237782"/>
            <a:ext cx="4607083" cy="2337435"/>
          </a:xfrm>
        </p:spPr>
        <p:txBody>
          <a:bodyPr/>
          <a:lstStyle>
            <a:lvl1pPr marL="0" indent="0">
              <a:buNone/>
              <a:defRPr/>
            </a:lvl1pPr>
          </a:lstStyle>
          <a:p>
            <a:r>
              <a:rPr lang="en-US" dirty="0" err="1" smtClean="0"/>
              <a:t>Nuotrauka</a:t>
            </a:r>
            <a:endParaRPr lang="lt-LT" dirty="0"/>
          </a:p>
        </p:txBody>
      </p:sp>
      <p:sp>
        <p:nvSpPr>
          <p:cNvPr id="12" name="Title 1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Tree>
    <p:extLst>
      <p:ext uri="{BB962C8B-B14F-4D97-AF65-F5344CB8AC3E}">
        <p14:creationId xmlns:p14="http://schemas.microsoft.com/office/powerpoint/2010/main" val="38053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162707"/>
            <a:ext cx="8543925"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379009"/>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386719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Picture Placeholder 6"/>
          <p:cNvSpPr>
            <a:spLocks noGrp="1"/>
          </p:cNvSpPr>
          <p:nvPr>
            <p:ph type="pic" sz="quarter" idx="13" hasCustomPrompt="1"/>
          </p:nvPr>
        </p:nvSpPr>
        <p:spPr>
          <a:xfrm>
            <a:off x="3851302" y="1227772"/>
            <a:ext cx="5373662" cy="4351761"/>
          </a:xfrm>
        </p:spPr>
        <p:txBody>
          <a:bodyPr/>
          <a:lstStyle>
            <a:lvl1pPr marL="0" indent="0">
              <a:buNone/>
              <a:defRPr/>
            </a:lvl1pPr>
          </a:lstStyle>
          <a:p>
            <a:r>
              <a:rPr lang="en-US" dirty="0" err="1" smtClean="0"/>
              <a:t>Nuotrauka</a:t>
            </a:r>
            <a:endParaRPr lang="lt-LT" dirty="0"/>
          </a:p>
        </p:txBody>
      </p:sp>
      <p:sp>
        <p:nvSpPr>
          <p:cNvPr id="9" name="Text Placeholder 8"/>
          <p:cNvSpPr>
            <a:spLocks noGrp="1"/>
          </p:cNvSpPr>
          <p:nvPr>
            <p:ph type="body" sz="quarter" idx="14" hasCustomPrompt="1"/>
          </p:nvPr>
        </p:nvSpPr>
        <p:spPr>
          <a:xfrm>
            <a:off x="681039" y="1227141"/>
            <a:ext cx="2906448" cy="4910137"/>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335351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306641"/>
            <a:ext cx="6922161"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768476"/>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8397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lutinė skaidrė">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228169" y="5577840"/>
            <a:ext cx="2431785" cy="822960"/>
          </a:xfrm>
          <a:prstGeom prst="rect">
            <a:avLst/>
          </a:prstGeom>
        </p:spPr>
        <p:txBody>
          <a:bodyPr>
            <a:normAutofit/>
          </a:bodyPr>
          <a:lstStyle>
            <a:lvl1pPr marL="0" indent="0" algn="ctr">
              <a:buNone/>
              <a:defRPr sz="1800" baseline="0">
                <a:solidFill>
                  <a:srgbClr val="7D6F6C"/>
                </a:solidFill>
              </a:defRPr>
            </a:lvl1pPr>
          </a:lstStyle>
          <a:p>
            <a:r>
              <a:rPr lang="en-US" dirty="0" err="1" smtClean="0"/>
              <a:t>Organizatoriaus</a:t>
            </a:r>
            <a:r>
              <a:rPr lang="en-US" dirty="0" smtClean="0"/>
              <a:t> </a:t>
            </a:r>
            <a:r>
              <a:rPr lang="en-US" dirty="0" err="1" smtClean="0"/>
              <a:t>logotipas</a:t>
            </a:r>
            <a:endParaRPr lang="lt-LT" dirty="0"/>
          </a:p>
        </p:txBody>
      </p:sp>
    </p:spTree>
    <p:extLst>
      <p:ext uri="{BB962C8B-B14F-4D97-AF65-F5344CB8AC3E}">
        <p14:creationId xmlns:p14="http://schemas.microsoft.com/office/powerpoint/2010/main" val="2385359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C:\Users\User\Desktop\FINMIN Prezentacija\ESFIVP-logotipo naudojimo vadovas-02.jpg"/>
          <p:cNvPicPr>
            <a:picLocks noChangeAspect="1" noChangeArrowheads="1"/>
          </p:cNvPicPr>
          <p:nvPr/>
        </p:nvPicPr>
        <p:blipFill>
          <a:blip r:embed="rId3" cstate="print"/>
          <a:srcRect/>
          <a:stretch>
            <a:fillRect/>
          </a:stretch>
        </p:blipFill>
        <p:spPr bwMode="auto">
          <a:xfrm>
            <a:off x="1" y="-71462"/>
            <a:ext cx="9906000" cy="6877050"/>
          </a:xfrm>
          <a:prstGeom prst="rect">
            <a:avLst/>
          </a:prstGeom>
          <a:noFill/>
        </p:spPr>
      </p:pic>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BF3BB-EB1B-48D4-A124-296D8DDFE6E0}" type="datetimeFigureOut">
              <a:rPr lang="lt-LT" smtClean="0"/>
              <a:pPr/>
              <a:t>2020-02-18</a:t>
            </a:fld>
            <a:endParaRPr lang="lt-LT"/>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56EC1-65C8-4B69-8E4C-90A262855C30}" type="slidenum">
              <a:rPr lang="lt-LT" smtClean="0"/>
              <a:pPr/>
              <a:t>‹#›</a:t>
            </a:fld>
            <a:endParaRPr lang="lt-LT"/>
          </a:p>
        </p:txBody>
      </p:sp>
      <p:pic>
        <p:nvPicPr>
          <p:cNvPr id="8" name="Picture 4" descr="C:\Users\User\Desktop\FINMIN Prezentacija\ESFIVP-logotipo naudojimo vadovas-02.jpg"/>
          <p:cNvPicPr>
            <a:picLocks noChangeAspect="1" noChangeArrowheads="1"/>
          </p:cNvPicPr>
          <p:nvPr userDrawn="1"/>
        </p:nvPicPr>
        <p:blipFill>
          <a:blip r:embed="rId3" cstate="print"/>
          <a:srcRect/>
          <a:stretch>
            <a:fillRect/>
          </a:stretch>
        </p:blipFill>
        <p:spPr bwMode="auto">
          <a:xfrm>
            <a:off x="1" y="-71462"/>
            <a:ext cx="9906000" cy="6877050"/>
          </a:xfrm>
          <a:prstGeom prst="rect">
            <a:avLst/>
          </a:prstGeom>
          <a:noFill/>
        </p:spPr>
      </p:pic>
    </p:spTree>
    <p:extLst>
      <p:ext uri="{BB962C8B-B14F-4D97-AF65-F5344CB8AC3E}">
        <p14:creationId xmlns:p14="http://schemas.microsoft.com/office/powerpoint/2010/main" val="34533312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292"/>
            <a:ext cx="9928301" cy="6859331"/>
          </a:xfrm>
          <a:prstGeom prst="rect">
            <a:avLst/>
          </a:prstGeom>
        </p:spPr>
      </p:pic>
      <p:sp>
        <p:nvSpPr>
          <p:cNvPr id="2" name="Title Placeholder 1"/>
          <p:cNvSpPr>
            <a:spLocks noGrp="1"/>
          </p:cNvSpPr>
          <p:nvPr>
            <p:ph type="title"/>
          </p:nvPr>
        </p:nvSpPr>
        <p:spPr>
          <a:xfrm>
            <a:off x="681039" y="320040"/>
            <a:ext cx="8543925" cy="538480"/>
          </a:xfrm>
          <a:prstGeom prst="rect">
            <a:avLst/>
          </a:prstGeom>
        </p:spPr>
        <p:txBody>
          <a:bodyPr vert="horz" lIns="91440" tIns="45720" rIns="91440" bIns="45720" rtlCol="0" anchor="ctr">
            <a:normAutofit/>
          </a:bodyPr>
          <a:lstStyle/>
          <a:p>
            <a:r>
              <a:rPr lang="en-US" dirty="0" err="1" smtClean="0"/>
              <a:t>Temos</a:t>
            </a:r>
            <a:r>
              <a:rPr lang="en-US" dirty="0" smtClean="0"/>
              <a:t> </a:t>
            </a:r>
            <a:r>
              <a:rPr lang="en-US" dirty="0" err="1" smtClean="0"/>
              <a:t>pavadinimas</a:t>
            </a:r>
            <a:endParaRPr lang="lt-LT" dirty="0"/>
          </a:p>
        </p:txBody>
      </p:sp>
      <p:sp>
        <p:nvSpPr>
          <p:cNvPr id="3" name="Text Placeholder 2"/>
          <p:cNvSpPr>
            <a:spLocks noGrp="1"/>
          </p:cNvSpPr>
          <p:nvPr>
            <p:ph type="body" idx="1"/>
          </p:nvPr>
        </p:nvSpPr>
        <p:spPr>
          <a:xfrm>
            <a:off x="681039" y="1203536"/>
            <a:ext cx="8543925" cy="4351338"/>
          </a:xfrm>
          <a:prstGeom prst="rect">
            <a:avLst/>
          </a:prstGeom>
        </p:spPr>
        <p:txBody>
          <a:bodyPr vert="horz" lIns="91440" tIns="45720" rIns="91440" bIns="45720" rtlCol="0">
            <a:normAutofit/>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pPr/>
              <a:t>2020-02-18</a:t>
            </a:fld>
            <a:endParaRPr lang="lt-LT"/>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pPr/>
              <a:t>‹#›</a:t>
            </a:fld>
            <a:endParaRPr lang="lt-LT"/>
          </a:p>
        </p:txBody>
      </p:sp>
    </p:spTree>
    <p:extLst>
      <p:ext uri="{BB962C8B-B14F-4D97-AF65-F5344CB8AC3E}">
        <p14:creationId xmlns:p14="http://schemas.microsoft.com/office/powerpoint/2010/main" val="418754898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 id="2147483679" r:id="rId4"/>
    <p:sldLayoutId id="2147483704" r:id="rId5"/>
    <p:sldLayoutId id="2147483717" r:id="rId6"/>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 y="9144"/>
            <a:ext cx="9899904" cy="6839712"/>
          </a:xfrm>
          <a:prstGeom prst="rect">
            <a:avLst/>
          </a:prstGeom>
        </p:spPr>
      </p:pic>
      <p:sp>
        <p:nvSpPr>
          <p:cNvPr id="8" name="Turinio vietos rezervavimo ženklas 2"/>
          <p:cNvSpPr txBox="1">
            <a:spLocks/>
          </p:cNvSpPr>
          <p:nvPr userDrawn="1"/>
        </p:nvSpPr>
        <p:spPr>
          <a:xfrm>
            <a:off x="495300" y="1600201"/>
            <a:ext cx="8915400" cy="2980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r>
              <a:rPr lang="lt-LT" altLang="lt-LT" sz="2800" b="1" dirty="0" smtClean="0">
                <a:solidFill>
                  <a:srgbClr val="767676"/>
                </a:solidFill>
                <a:latin typeface="Calibri" pitchFamily="34" charset="0"/>
                <a:ea typeface="MS PGothic" pitchFamily="34" charset="-128"/>
              </a:rPr>
              <a:t>AČIŪ UŽ DĖMESĮ</a:t>
            </a:r>
            <a:endParaRPr lang="lt-LT" sz="2800" dirty="0"/>
          </a:p>
        </p:txBody>
      </p:sp>
    </p:spTree>
    <p:extLst>
      <p:ext uri="{BB962C8B-B14F-4D97-AF65-F5344CB8AC3E}">
        <p14:creationId xmlns:p14="http://schemas.microsoft.com/office/powerpoint/2010/main" val="198465823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4861" y="2115238"/>
            <a:ext cx="8581510" cy="2809301"/>
          </a:xfrm>
        </p:spPr>
        <p:txBody>
          <a:bodyPr>
            <a:normAutofit/>
          </a:bodyPr>
          <a:lstStyle/>
          <a:p>
            <a:r>
              <a:rPr lang="lt-LT" dirty="0"/>
              <a:t>Projekto vertė – 269441,16 </a:t>
            </a:r>
            <a:r>
              <a:rPr lang="lt-LT" dirty="0" err="1" smtClean="0"/>
              <a:t>Eur</a:t>
            </a:r>
            <a:r>
              <a:rPr lang="en-US" dirty="0" smtClean="0"/>
              <a:t>.</a:t>
            </a:r>
            <a:endParaRPr lang="lt-LT" dirty="0" smtClean="0"/>
          </a:p>
          <a:p>
            <a:r>
              <a:rPr lang="en-US" dirty="0" smtClean="0"/>
              <a:t>F</a:t>
            </a:r>
            <a:r>
              <a:rPr lang="lt-LT" dirty="0" err="1" smtClean="0"/>
              <a:t>inansuojam</a:t>
            </a:r>
            <a:r>
              <a:rPr lang="en-US" dirty="0" smtClean="0"/>
              <a:t>a </a:t>
            </a:r>
            <a:r>
              <a:rPr lang="en-US" dirty="0" err="1" smtClean="0"/>
              <a:t>i</a:t>
            </a:r>
            <a:r>
              <a:rPr lang="lt-LT" dirty="0" smtClean="0"/>
              <a:t>š </a:t>
            </a:r>
            <a:r>
              <a:rPr lang="lt-LT" dirty="0"/>
              <a:t>Europos </a:t>
            </a:r>
            <a:r>
              <a:rPr lang="lt-LT" dirty="0" smtClean="0"/>
              <a:t>Regioninės plėtros </a:t>
            </a:r>
            <a:r>
              <a:rPr lang="lt-LT" dirty="0" err="1" smtClean="0"/>
              <a:t>fond</a:t>
            </a:r>
            <a:r>
              <a:rPr lang="en-US" dirty="0"/>
              <a:t>o</a:t>
            </a:r>
            <a:r>
              <a:rPr lang="en-US" dirty="0" smtClean="0"/>
              <a:t>.</a:t>
            </a:r>
          </a:p>
          <a:p>
            <a:r>
              <a:rPr lang="lt-LT" dirty="0"/>
              <a:t>Projekto vykdytojas </a:t>
            </a:r>
            <a:r>
              <a:rPr lang="lt-LT" dirty="0" smtClean="0"/>
              <a:t> - VšĮ Rokiškio pirminės asmens sveikatos priežiūros centras</a:t>
            </a:r>
          </a:p>
          <a:p>
            <a:endParaRPr lang="lt-LT" dirty="0" smtClean="0"/>
          </a:p>
          <a:p>
            <a:endParaRPr lang="lt-LT" dirty="0"/>
          </a:p>
        </p:txBody>
      </p:sp>
      <p:sp>
        <p:nvSpPr>
          <p:cNvPr id="2" name="Title 1"/>
          <p:cNvSpPr>
            <a:spLocks noGrp="1"/>
          </p:cNvSpPr>
          <p:nvPr>
            <p:ph type="title"/>
          </p:nvPr>
        </p:nvSpPr>
        <p:spPr>
          <a:xfrm>
            <a:off x="711874" y="663817"/>
            <a:ext cx="8916868" cy="1108074"/>
          </a:xfrm>
        </p:spPr>
        <p:txBody>
          <a:bodyPr>
            <a:normAutofit fontScale="90000"/>
          </a:bodyPr>
          <a:lstStyle/>
          <a:p>
            <a:r>
              <a:rPr lang="lt-LT" dirty="0"/>
              <a:t>„VŠĮ ROKIŠKIO PIRMINĖS ASMENS SVEIKATOS PRIEŽIŪROS CENTRO VEIKLOS EFEKTYVUMO DIDINIMAS, GERINANT TEIKIAMŲ PASLAUGŲ KOKYBĘ IR </a:t>
            </a:r>
            <a:r>
              <a:rPr lang="lt-LT" dirty="0" smtClean="0"/>
              <a:t>PRIEINAMUMĄ“</a:t>
            </a:r>
            <a:r>
              <a:rPr lang="en-US" dirty="0" smtClean="0"/>
              <a:t/>
            </a:r>
            <a:br>
              <a:rPr lang="en-US" dirty="0" smtClean="0"/>
            </a:br>
            <a:r>
              <a:rPr lang="en-US" dirty="0" smtClean="0"/>
              <a:t>PROJEKTAS </a:t>
            </a:r>
            <a:r>
              <a:rPr lang="en-US" dirty="0"/>
              <a:t>NR. 08.1.3.-CPVA-R-609-51-0009</a:t>
            </a:r>
            <a:endParaRPr lang="lt-LT" dirty="0"/>
          </a:p>
        </p:txBody>
      </p:sp>
    </p:spTree>
    <p:extLst>
      <p:ext uri="{BB962C8B-B14F-4D97-AF65-F5344CB8AC3E}">
        <p14:creationId xmlns:p14="http://schemas.microsoft.com/office/powerpoint/2010/main" val="1273758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Projekto tikslas ir trumpas aprašymas</a:t>
            </a:r>
            <a:endParaRPr lang="en-GB" dirty="0"/>
          </a:p>
        </p:txBody>
      </p:sp>
      <p:sp>
        <p:nvSpPr>
          <p:cNvPr id="5" name="Turinio vietos rezervavimo ženklas 2"/>
          <p:cNvSpPr txBox="1">
            <a:spLocks/>
          </p:cNvSpPr>
          <p:nvPr/>
        </p:nvSpPr>
        <p:spPr>
          <a:xfrm>
            <a:off x="439783" y="1365069"/>
            <a:ext cx="8229600" cy="36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000" dirty="0"/>
              <a:t>Rokiškio rajono savivaldybė patenka į tikslinę teritoriją, pasižyminčią aukštais sergamumo ir mirtingumo dėl kraujotakos sistemos ir onkologinių ligų rodikliais. Sprendžiant šią problemą, įgyvendinamas projektas </a:t>
            </a:r>
            <a:r>
              <a:rPr lang="lt-LT" sz="2000" dirty="0" smtClean="0"/>
              <a:t>„VšĮ </a:t>
            </a:r>
            <a:r>
              <a:rPr lang="lt-LT" sz="2000" dirty="0"/>
              <a:t>Rokiškio pirminės asmens sveikatos priežiūros centro veiklos efektyvumo didinimas, gerinant teikiamų paslaugų kokybę ir prieinamumą“, kuriuo siekiama pagerinti projekto vykdytojo įstaigos teikiamų pirminės asmens sveikatos priežiūros paslaugų prieinamumą ir kokybę. Planuojama, kad įgyvendinus projektą bus suremontuotos įstaigos patalpos pritaikant jas žmonėms su negalia, bus įsigyta kokybiška medicininė ir kompiuterinė įranga, įrengtas DOTS kabinetas, įsigytos tikslinės transporto priemonės. Tikimasi, kad pagerėjus sveikatos priežiūros paslaugų prieinamumui bus sumažintas mirtingumas nuo kraujotakos sistemos ligų, anksčiau diagnozuojamos onkologinės, kraujotakos sistemos bei vaikų burnos ligos, sumažintas atsparių gydymui tuberkuliozės </a:t>
            </a:r>
            <a:r>
              <a:rPr lang="lt-LT" sz="2000" dirty="0" err="1"/>
              <a:t>mikrobakterijų</a:t>
            </a:r>
            <a:r>
              <a:rPr lang="lt-LT" sz="2000" dirty="0"/>
              <a:t> plitimas, aktyviai stebint ambulatorinį tuberkuliozės gydymą, pagerintas paslaugų paciento namuose prieinamumas.</a:t>
            </a:r>
          </a:p>
        </p:txBody>
      </p:sp>
    </p:spTree>
    <p:extLst>
      <p:ext uri="{BB962C8B-B14F-4D97-AF65-F5344CB8AC3E}">
        <p14:creationId xmlns:p14="http://schemas.microsoft.com/office/powerpoint/2010/main" val="376829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p:txBody>
          <a:bodyPr>
            <a:normAutofit fontScale="90000"/>
          </a:bodyPr>
          <a:lstStyle/>
          <a:p>
            <a:r>
              <a:rPr lang="lt-LT" dirty="0" smtClean="0"/>
              <a:t>Situacija su projekto įgyvendinimu (kas šiuo metu vykdoma, kas jau įvykę)</a:t>
            </a:r>
            <a:endParaRPr lang="en-US" dirty="0"/>
          </a:p>
        </p:txBody>
      </p:sp>
      <p:sp>
        <p:nvSpPr>
          <p:cNvPr id="9" name="Teksto vietos rezervavimo ženklas 8"/>
          <p:cNvSpPr>
            <a:spLocks noGrp="1"/>
          </p:cNvSpPr>
          <p:nvPr>
            <p:ph type="body" sz="quarter" idx="10"/>
          </p:nvPr>
        </p:nvSpPr>
        <p:spPr/>
        <p:txBody>
          <a:bodyPr/>
          <a:lstStyle/>
          <a:p>
            <a:r>
              <a:rPr lang="lt-LT" dirty="0" smtClean="0"/>
              <a:t>Per 2019 m. atlikti Rokiškio poliklinikos pastato patalpų remonto darbai pritaikant jas žmonėms su negalia, įrengtas DOTS kabinetas, įsigyta kompiuterinė, medicininė įranga, įsigyti baldai (16 kompiuterių su spausdintuvais, odontologo darbo vietos įranga, gydytojų odontologų kabinetų baldai, </a:t>
            </a:r>
            <a:r>
              <a:rPr lang="lt-LT" dirty="0" err="1" smtClean="0"/>
              <a:t>defibriliatorius</a:t>
            </a:r>
            <a:r>
              <a:rPr lang="lt-LT" dirty="0" smtClean="0"/>
              <a:t>, pacientų srautų valdymo sistema, 3 autoklavai, </a:t>
            </a:r>
            <a:r>
              <a:rPr lang="lt-LT" dirty="0" err="1" smtClean="0"/>
              <a:t>dentalinis</a:t>
            </a:r>
            <a:r>
              <a:rPr lang="lt-LT" dirty="0" smtClean="0"/>
              <a:t> rentgenas, </a:t>
            </a:r>
            <a:r>
              <a:rPr lang="lt-LT" dirty="0" err="1" smtClean="0"/>
              <a:t>viziografas</a:t>
            </a:r>
            <a:r>
              <a:rPr lang="lt-LT" dirty="0" smtClean="0"/>
              <a:t>, kompresorius, </a:t>
            </a:r>
            <a:r>
              <a:rPr lang="lt-LT" dirty="0" err="1" smtClean="0"/>
              <a:t>vaakuminis</a:t>
            </a:r>
            <a:r>
              <a:rPr lang="lt-LT" dirty="0" smtClean="0"/>
              <a:t> siurblys, 8 kraujo paėmimo </a:t>
            </a:r>
            <a:r>
              <a:rPr lang="lt-LT" dirty="0" err="1" smtClean="0"/>
              <a:t>kėdžės</a:t>
            </a:r>
            <a:r>
              <a:rPr lang="lt-LT" dirty="0" smtClean="0"/>
              <a:t>, 5  nešiojami EKG, turintys technines galimybes perduoti duomenis, 6  </a:t>
            </a:r>
            <a:r>
              <a:rPr lang="lt-LT" dirty="0" err="1" smtClean="0"/>
              <a:t>tonometrai</a:t>
            </a:r>
            <a:r>
              <a:rPr lang="lt-LT" dirty="0" smtClean="0"/>
              <a:t> akispūdžiui matuoti, 2 tikslinės transporto priemonės).</a:t>
            </a:r>
          </a:p>
          <a:p>
            <a:r>
              <a:rPr lang="lt-LT" dirty="0" smtClean="0"/>
              <a:t>Viso įsisavinta 230901,13 </a:t>
            </a:r>
            <a:r>
              <a:rPr lang="lt-LT" dirty="0" err="1" smtClean="0"/>
              <a:t>Eur</a:t>
            </a:r>
            <a:r>
              <a:rPr lang="lt-LT" dirty="0" smtClean="0"/>
              <a:t> tinkamų finansuoti išlaidų. </a:t>
            </a:r>
          </a:p>
          <a:p>
            <a:r>
              <a:rPr lang="lt-LT" dirty="0" smtClean="0"/>
              <a:t>Už likusius 38540,03 </a:t>
            </a:r>
            <a:r>
              <a:rPr lang="lt-LT" dirty="0" err="1" smtClean="0"/>
              <a:t>Eur</a:t>
            </a:r>
            <a:r>
              <a:rPr lang="lt-LT" dirty="0" smtClean="0"/>
              <a:t> planuojama įsigyti baktericidinę lempą, 12 lentelių regėjimo aštrumui nustatyti, 3 </a:t>
            </a:r>
            <a:r>
              <a:rPr lang="lt-LT" dirty="0" err="1" smtClean="0"/>
              <a:t>defibriliatorius</a:t>
            </a:r>
            <a:r>
              <a:rPr lang="lt-LT" dirty="0" smtClean="0"/>
              <a:t> bei kai kuriose Rokiškio poliklinikos patalpose ir laukiamuosiuose įrengti oro kondicionavimo sistemas.</a:t>
            </a:r>
            <a:endParaRPr lang="en-US" dirty="0"/>
          </a:p>
        </p:txBody>
      </p:sp>
    </p:spTree>
    <p:extLst>
      <p:ext uri="{BB962C8B-B14F-4D97-AF65-F5344CB8AC3E}">
        <p14:creationId xmlns:p14="http://schemas.microsoft.com/office/powerpoint/2010/main" val="125592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lt-LT" dirty="0" smtClean="0"/>
              <a:t>Rokiškio poliklinikos I –</a:t>
            </a:r>
            <a:r>
              <a:rPr lang="lt-LT" dirty="0" err="1" smtClean="0"/>
              <a:t>ojo</a:t>
            </a:r>
            <a:r>
              <a:rPr lang="lt-LT" dirty="0" smtClean="0"/>
              <a:t> aukšto remontas (prieš ir po) </a:t>
            </a:r>
            <a:endParaRPr lang="lt-LT" dirty="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6960" b="6960"/>
          <a:stretch>
            <a:fillRect/>
          </a:stretch>
        </p:blipFill>
        <p:spPr>
          <a:xfrm>
            <a:off x="520400" y="1109134"/>
            <a:ext cx="4372876" cy="2822950"/>
          </a:xfrm>
        </p:spPr>
      </p:pic>
      <p:pic>
        <p:nvPicPr>
          <p:cNvPr id="3" name="Paveikslėlio vietos rezervavimo ženklas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088" r="16088"/>
          <a:stretch>
            <a:fillRect/>
          </a:stretch>
        </p:blipFill>
        <p:spPr>
          <a:xfrm>
            <a:off x="5632532" y="1109134"/>
            <a:ext cx="3688466" cy="4080486"/>
          </a:xfrm>
        </p:spPr>
      </p:pic>
      <p:pic>
        <p:nvPicPr>
          <p:cNvPr id="11" name="Paveikslėlio vietos rezervavimo ženklas 10"/>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6161" b="16161"/>
          <a:stretch>
            <a:fillRect/>
          </a:stretch>
        </p:blipFill>
        <p:spPr>
          <a:xfrm>
            <a:off x="520400" y="4063042"/>
            <a:ext cx="4951495" cy="2512175"/>
          </a:xfrm>
        </p:spPr>
      </p:pic>
    </p:spTree>
    <p:extLst>
      <p:ext uri="{BB962C8B-B14F-4D97-AF65-F5344CB8AC3E}">
        <p14:creationId xmlns:p14="http://schemas.microsoft.com/office/powerpoint/2010/main" val="4030278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lt-LT" dirty="0" smtClean="0"/>
              <a:t>Įrengtas DOTS kabinetas, įsigytos tikslinės transporto priemonės, medicininė</a:t>
            </a:r>
            <a:r>
              <a:rPr lang="lt-LT" dirty="0"/>
              <a:t> </a:t>
            </a:r>
            <a:r>
              <a:rPr lang="lt-LT" dirty="0" smtClean="0"/>
              <a:t>bei kompiuterinė įranga, baldai.</a:t>
            </a:r>
            <a:endParaRPr lang="lt-LT" dirty="0"/>
          </a:p>
        </p:txBody>
      </p:sp>
      <p:pic>
        <p:nvPicPr>
          <p:cNvPr id="9" name="Paveikslėlio vietos rezervavimo ženklas 8"/>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088" r="16088"/>
          <a:stretch>
            <a:fillRect/>
          </a:stretch>
        </p:blipFill>
        <p:spPr>
          <a:xfrm>
            <a:off x="1063977" y="1047490"/>
            <a:ext cx="2741785" cy="3033189"/>
          </a:xfrm>
        </p:spPr>
      </p:pic>
      <p:pic>
        <p:nvPicPr>
          <p:cNvPr id="21" name="Paveikslėlio vietos rezervavimo ženklas 2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975" b="6975"/>
          <a:stretch>
            <a:fillRect/>
          </a:stretch>
        </p:blipFill>
        <p:spPr>
          <a:xfrm>
            <a:off x="599613" y="4269649"/>
            <a:ext cx="3670514" cy="2368851"/>
          </a:xfrm>
        </p:spPr>
      </p:pic>
      <p:pic>
        <p:nvPicPr>
          <p:cNvPr id="23" name="Paveikslėlis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8023" y="1047490"/>
            <a:ext cx="4880580" cy="3660434"/>
          </a:xfrm>
          <a:prstGeom prst="rect">
            <a:avLst/>
          </a:prstGeom>
        </p:spPr>
      </p:pic>
    </p:spTree>
    <p:extLst>
      <p:ext uri="{BB962C8B-B14F-4D97-AF65-F5344CB8AC3E}">
        <p14:creationId xmlns:p14="http://schemas.microsoft.com/office/powerpoint/2010/main" val="2265324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 MIn titulinis">
  <a:themeElements>
    <a:clrScheme name="FIMIN">
      <a:dk1>
        <a:srgbClr val="827573"/>
      </a:dk1>
      <a:lt1>
        <a:srgbClr val="FFFFFF"/>
      </a:lt1>
      <a:dk2>
        <a:srgbClr val="827573"/>
      </a:dk2>
      <a:lt2>
        <a:srgbClr val="E2DDDB"/>
      </a:lt2>
      <a:accent1>
        <a:srgbClr val="2A57A3"/>
      </a:accent1>
      <a:accent2>
        <a:srgbClr val="E2DDDB"/>
      </a:accent2>
      <a:accent3>
        <a:srgbClr val="827573"/>
      </a:accent3>
      <a:accent4>
        <a:srgbClr val="E2DDDB"/>
      </a:accent4>
      <a:accent5>
        <a:srgbClr val="FFCC00"/>
      </a:accent5>
      <a:accent6>
        <a:srgbClr val="2A57A3"/>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n MIn" id="{3D01923E-6B55-45DF-A1C7-613873B7B2F0}" vid="{420D04CA-D0BA-4BA0-94CA-232FF5AB0EB0}"/>
    </a:ext>
  </a:extLst>
</a:theme>
</file>

<file path=ppt/theme/theme2.xml><?xml version="1.0" encoding="utf-8"?>
<a:theme xmlns:a="http://schemas.openxmlformats.org/drawingml/2006/main" name="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Galtuinė skaidr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TotalTime>
  <Words>361</Words>
  <Application>Microsoft Office PowerPoint</Application>
  <PresentationFormat>A4 formatas (210x297 mm)</PresentationFormat>
  <Paragraphs>12</Paragraphs>
  <Slides>5</Slides>
  <Notes>0</Notes>
  <HiddenSlides>0</HiddenSlides>
  <MMClips>0</MMClips>
  <ScaleCrop>false</ScaleCrop>
  <HeadingPairs>
    <vt:vector size="4" baseType="variant">
      <vt:variant>
        <vt:lpstr>Tema</vt:lpstr>
      </vt:variant>
      <vt:variant>
        <vt:i4>3</vt:i4>
      </vt:variant>
      <vt:variant>
        <vt:lpstr>Skaidrių pavadinimai</vt:lpstr>
      </vt:variant>
      <vt:variant>
        <vt:i4>5</vt:i4>
      </vt:variant>
    </vt:vector>
  </HeadingPairs>
  <TitlesOfParts>
    <vt:vector size="8" baseType="lpstr">
      <vt:lpstr>Fin MIn titulinis</vt:lpstr>
      <vt:lpstr>Teksto skaidrė</vt:lpstr>
      <vt:lpstr>Galtuinė skaidrė</vt:lpstr>
      <vt:lpstr>„VŠĮ ROKIŠKIO PIRMINĖS ASMENS SVEIKATOS PRIEŽIŪROS CENTRO VEIKLOS EFEKTYVUMO DIDINIMAS, GERINANT TEIKIAMŲ PASLAUGŲ KOKYBĘ IR PRIEINAMUMĄ“ PROJEKTAS NR. 08.1.3.-CPVA-R-609-51-0009</vt:lpstr>
      <vt:lpstr>Projekto tikslas ir trumpas aprašymas</vt:lpstr>
      <vt:lpstr>Situacija su projekto įgyvendinimu (kas šiuo metu vykdoma, kas jau įvykę)</vt:lpstr>
      <vt:lpstr>Rokiškio poliklinikos I –ojo aukšto remontas (prieš ir po) </vt:lpstr>
      <vt:lpstr>Įrengtas DOTS kabinetas, įsigytos tikslinės transporto priemonės, medicininė bei kompiuterinė įranga, baldai.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Vilma Meciukoniene</cp:lastModifiedBy>
  <cp:revision>28</cp:revision>
  <dcterms:created xsi:type="dcterms:W3CDTF">2015-10-26T11:19:59Z</dcterms:created>
  <dcterms:modified xsi:type="dcterms:W3CDTF">2020-02-18T09:23:45Z</dcterms:modified>
</cp:coreProperties>
</file>